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Default Extension="bin" ContentType="application/vnd.openxmlformats-officedocument.oleObject"/>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91" r:id="rId4"/>
    <p:sldId id="292" r:id="rId5"/>
    <p:sldId id="293" r:id="rId6"/>
    <p:sldId id="294" r:id="rId7"/>
    <p:sldId id="297" r:id="rId8"/>
    <p:sldId id="298" r:id="rId9"/>
    <p:sldId id="295" r:id="rId10"/>
    <p:sldId id="299" r:id="rId11"/>
    <p:sldId id="300" r:id="rId12"/>
    <p:sldId id="301"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65" d="100"/>
          <a:sy n="65" d="100"/>
        </p:scale>
        <p:origin x="-1296" y="-64"/>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D2CD8C9-BE6A-43AA-8F01-B0256BD9D09E}"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2CD8C9-BE6A-43AA-8F01-B0256BD9D09E}"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2CD8C9-BE6A-43AA-8F01-B0256BD9D09E}"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D2CD8C9-BE6A-43AA-8F01-B0256BD9D09E}"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D2CD8C9-BE6A-43AA-8F01-B0256BD9D09E}"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D2CD8C9-BE6A-43AA-8F01-B0256BD9D09E}"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D2CD8C9-BE6A-43AA-8F01-B0256BD9D09E}" type="datetimeFigureOut">
              <a:rPr lang="en-US" smtClean="0"/>
              <a:pPr/>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D2CD8C9-BE6A-43AA-8F01-B0256BD9D09E}" type="datetimeFigureOut">
              <a:rPr lang="en-US" smtClean="0"/>
              <a:pPr/>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2CD8C9-BE6A-43AA-8F01-B0256BD9D09E}" type="datetimeFigureOut">
              <a:rPr lang="en-US" smtClean="0"/>
              <a:pPr/>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2CD8C9-BE6A-43AA-8F01-B0256BD9D09E}"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D2CD8C9-BE6A-43AA-8F01-B0256BD9D09E}"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09F936-1484-4A0E-83A5-3E27D4568DB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2CD8C9-BE6A-43AA-8F01-B0256BD9D09E}" type="datetimeFigureOut">
              <a:rPr lang="en-US" smtClean="0"/>
              <a:pPr/>
              <a:t>4/1/2024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09F936-1484-4A0E-83A5-3E27D4568DB3}"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1.xml"/><Relationship Id="rId1" Type="http://schemas.openxmlformats.org/officeDocument/2006/relationships/vmlDrawing" Target="../drawings/vmlDrawing10.v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1.xml"/><Relationship Id="rId1" Type="http://schemas.openxmlformats.org/officeDocument/2006/relationships/vmlDrawing" Target="../drawings/vmlDrawing11.v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1.xml"/><Relationship Id="rId1" Type="http://schemas.openxmlformats.org/officeDocument/2006/relationships/vmlDrawing" Target="../drawings/vmlDrawing12.vm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vmlDrawing" Target="../drawings/vmlDrawing2.v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xml"/><Relationship Id="rId1" Type="http://schemas.openxmlformats.org/officeDocument/2006/relationships/vmlDrawing" Target="../drawings/vmlDrawing3.v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xml"/><Relationship Id="rId1" Type="http://schemas.openxmlformats.org/officeDocument/2006/relationships/vmlDrawing" Target="../drawings/vmlDrawing4.v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xml"/><Relationship Id="rId1" Type="http://schemas.openxmlformats.org/officeDocument/2006/relationships/vmlDrawing" Target="../drawings/vmlDrawing5.v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1.xml"/><Relationship Id="rId1" Type="http://schemas.openxmlformats.org/officeDocument/2006/relationships/vmlDrawing" Target="../drawings/vmlDrawing6.v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1.xml"/><Relationship Id="rId1" Type="http://schemas.openxmlformats.org/officeDocument/2006/relationships/vmlDrawing" Target="../drawings/vmlDrawing7.v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1.xml"/><Relationship Id="rId1" Type="http://schemas.openxmlformats.org/officeDocument/2006/relationships/vmlDrawing" Target="../drawings/vmlDrawing8.v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1.xml"/><Relationship Id="rId1" Type="http://schemas.openxmlformats.org/officeDocument/2006/relationships/vmlDrawing" Target="../drawings/vmlDrawing9.v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9512" y="2204864"/>
            <a:ext cx="8856984" cy="1470025"/>
          </a:xfrm>
        </p:spPr>
        <p:txBody>
          <a:bodyPr>
            <a:noAutofit/>
          </a:bodyPr>
          <a:lstStyle/>
          <a:p>
            <a:r>
              <a:rPr lang="en-IN" sz="3200" dirty="0" smtClean="0">
                <a:solidFill>
                  <a:schemeClr val="tx2">
                    <a:lumMod val="50000"/>
                  </a:schemeClr>
                </a:solidFill>
                <a:latin typeface="Broadway" pitchFamily="82" charset="0"/>
              </a:rPr>
              <a:t>Genetic Algorithms</a:t>
            </a:r>
            <a:endParaRPr lang="en-IN" sz="3200" dirty="0">
              <a:solidFill>
                <a:schemeClr val="tx2">
                  <a:lumMod val="50000"/>
                </a:schemeClr>
              </a:solidFill>
              <a:latin typeface="Broadway" pitchFamily="82" charset="0"/>
            </a:endParaRPr>
          </a:p>
        </p:txBody>
      </p:sp>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1026" r:id="rId3" imgW="13937020" imgH="5409524" progId="">
              <p:embed/>
            </p:oleObj>
          </a:graphicData>
        </a:graphic>
      </p:graphicFrame>
      <p:cxnSp>
        <p:nvCxnSpPr>
          <p:cNvPr id="6" name="Straight Connector 5"/>
          <p:cNvCxnSpPr/>
          <p:nvPr/>
        </p:nvCxnSpPr>
        <p:spPr>
          <a:xfrm>
            <a:off x="1043608" y="3789040"/>
            <a:ext cx="7056784" cy="0"/>
          </a:xfrm>
          <a:prstGeom prst="line">
            <a:avLst/>
          </a:prstGeom>
        </p:spPr>
        <p:style>
          <a:lnRef idx="3">
            <a:schemeClr val="accent6"/>
          </a:lnRef>
          <a:fillRef idx="0">
            <a:schemeClr val="accent6"/>
          </a:fillRef>
          <a:effectRef idx="2">
            <a:schemeClr val="accent6"/>
          </a:effectRef>
          <a:fontRef idx="minor">
            <a:schemeClr val="tx1"/>
          </a:fontRef>
        </p:style>
      </p:cxnSp>
      <p:sp>
        <p:nvSpPr>
          <p:cNvPr id="5" name="TextBox 4"/>
          <p:cNvSpPr txBox="1"/>
          <p:nvPr/>
        </p:nvSpPr>
        <p:spPr>
          <a:xfrm>
            <a:off x="3822852" y="3918247"/>
            <a:ext cx="1770356" cy="461665"/>
          </a:xfrm>
          <a:prstGeom prst="rect">
            <a:avLst/>
          </a:prstGeom>
          <a:noFill/>
        </p:spPr>
        <p:txBody>
          <a:bodyPr wrap="none" rtlCol="0">
            <a:spAutoFit/>
          </a:bodyPr>
          <a:lstStyle/>
          <a:p>
            <a:r>
              <a:rPr lang="en-US" sz="2400" dirty="0">
                <a:solidFill>
                  <a:schemeClr val="accent1">
                    <a:lumMod val="75000"/>
                  </a:schemeClr>
                </a:solidFill>
                <a:latin typeface="Arial Rounded MT Bold" pitchFamily="34" charset="0"/>
              </a:rPr>
              <a:t>Lecture </a:t>
            </a:r>
            <a:r>
              <a:rPr lang="en-US" sz="2400" dirty="0" smtClean="0">
                <a:solidFill>
                  <a:schemeClr val="accent1">
                    <a:lumMod val="75000"/>
                  </a:schemeClr>
                </a:solidFill>
                <a:latin typeface="Arial Rounded MT Bold" pitchFamily="34" charset="0"/>
              </a:rPr>
              <a:t>#1</a:t>
            </a:r>
            <a:endParaRPr lang="en-IN" sz="2400" dirty="0">
              <a:solidFill>
                <a:schemeClr val="accent1">
                  <a:lumMod val="75000"/>
                </a:schemeClr>
              </a:solidFill>
              <a:latin typeface="Arial Rounded MT Bold" pitchFamily="34" charset="0"/>
            </a:endParaRPr>
          </a:p>
        </p:txBody>
      </p:sp>
      <p:sp>
        <p:nvSpPr>
          <p:cNvPr id="7" name="Subtitle 6"/>
          <p:cNvSpPr>
            <a:spLocks noGrp="1"/>
          </p:cNvSpPr>
          <p:nvPr>
            <p:ph type="subTitle" idx="1"/>
          </p:nvPr>
        </p:nvSpPr>
        <p:spPr>
          <a:xfrm>
            <a:off x="1043608" y="4379912"/>
            <a:ext cx="7056784" cy="1752600"/>
          </a:xfrm>
        </p:spPr>
        <p:txBody>
          <a:bodyPr/>
          <a:lstStyle/>
          <a:p>
            <a:r>
              <a:rPr lang="en-US" dirty="0" smtClean="0">
                <a:latin typeface="Verdana"/>
              </a:rPr>
              <a:t>Introduction to Genetic Algorithms</a:t>
            </a:r>
            <a:endParaRPr lang="en-IN" dirty="0"/>
          </a:p>
        </p:txBody>
      </p:sp>
      <p:sp>
        <p:nvSpPr>
          <p:cNvPr id="9" name="Date Placeholder 3"/>
          <p:cNvSpPr>
            <a:spLocks noGrp="1"/>
          </p:cNvSpPr>
          <p:nvPr>
            <p:ph type="dt" sz="half" idx="4294967295"/>
          </p:nvPr>
        </p:nvSpPr>
        <p:spPr>
          <a:xfrm>
            <a:off x="107504" y="6525345"/>
            <a:ext cx="6217096" cy="332655"/>
          </a:xfrm>
          <a:prstGeom prst="rect">
            <a:avLst/>
          </a:prstGeom>
        </p:spPr>
        <p:txBody>
          <a:bodyPr vert="horz" lIns="91440" tIns="45720" rIns="91440" bIns="45720" rtlCol="0" anchor="ctr"/>
          <a:lstStyle>
            <a:lvl1pPr algn="l">
              <a:defRPr sz="1400">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r>
              <a:rPr lang="en-US" dirty="0" smtClean="0"/>
              <a:t>© LPU :: INT25411 INT254</a:t>
            </a:r>
            <a:endParaRPr lang="en-IN" dirty="0"/>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79874" r:id="rId3" imgW="13937020" imgH="5409524" progId="">
              <p:embed/>
            </p:oleObj>
          </a:graphicData>
        </a:graphic>
      </p:graphicFrame>
      <p:sp>
        <p:nvSpPr>
          <p:cNvPr id="7" name="Subtitle 6"/>
          <p:cNvSpPr>
            <a:spLocks noGrp="1"/>
          </p:cNvSpPr>
          <p:nvPr>
            <p:ph type="subTitle" idx="1"/>
          </p:nvPr>
        </p:nvSpPr>
        <p:spPr>
          <a:xfrm>
            <a:off x="152400" y="609600"/>
            <a:ext cx="8763000" cy="6248400"/>
          </a:xfrm>
        </p:spPr>
        <p:txBody>
          <a:bodyPr>
            <a:normAutofit/>
          </a:bodyPr>
          <a:lstStyle/>
          <a:p>
            <a:pPr>
              <a:lnSpc>
                <a:spcPct val="150000"/>
              </a:lnSpc>
            </a:pPr>
            <a:r>
              <a:rPr lang="en-US" dirty="0" smtClean="0">
                <a:solidFill>
                  <a:schemeClr val="tx2">
                    <a:lumMod val="50000"/>
                  </a:schemeClr>
                </a:solidFill>
                <a:latin typeface="Times New Roman" pitchFamily="18" charset="0"/>
                <a:cs typeface="Times New Roman" pitchFamily="18" charset="0"/>
              </a:rPr>
              <a:t>Applications of Genetic Algorithm</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Parametric Design of Aircraft − GAs have been used to design aircrafts by varying the parameters and evolving better solutions.</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DNA Analysis − GAs have been used to determine the structure of DNA using spectrometric data about the sample.</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Multimodal Optimization − GAs are obviously very good approaches for multimodal optimization in which we have to find multiple optimum solutions.</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Traveling salesman problem and its applications − GAs have been used to solve the TSP, which is a well-known combinatorial problem using novel crossover and packing strategies.</a:t>
            </a:r>
          </a:p>
          <a:p>
            <a:pPr algn="just">
              <a:buFont typeface="Arial" pitchFamily="34" charset="0"/>
              <a:buChar char="•"/>
            </a:pPr>
            <a:endParaRPr lang="en-IN" sz="2000" dirty="0">
              <a:solidFill>
                <a:schemeClr val="tx2">
                  <a:lumMod val="50000"/>
                </a:schemeClr>
              </a:solidFill>
              <a:latin typeface="Times New Roman" pitchFamily="18" charset="0"/>
              <a:ea typeface="+mj-ea"/>
              <a:cs typeface="Times New Roman" pitchFamily="18" charset="0"/>
            </a:endParaRPr>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80898" r:id="rId3" imgW="13937020" imgH="5409524" progId="">
              <p:embed/>
            </p:oleObj>
          </a:graphicData>
        </a:graphic>
      </p:graphicFrame>
      <p:sp>
        <p:nvSpPr>
          <p:cNvPr id="7" name="Subtitle 6"/>
          <p:cNvSpPr>
            <a:spLocks noGrp="1"/>
          </p:cNvSpPr>
          <p:nvPr>
            <p:ph type="subTitle" idx="1"/>
          </p:nvPr>
        </p:nvSpPr>
        <p:spPr>
          <a:xfrm>
            <a:off x="152400" y="609600"/>
            <a:ext cx="8763000" cy="6248400"/>
          </a:xfrm>
        </p:spPr>
        <p:txBody>
          <a:bodyPr>
            <a:normAutofit fontScale="92500"/>
          </a:bodyPr>
          <a:lstStyle/>
          <a:p>
            <a:pPr>
              <a:lnSpc>
                <a:spcPct val="150000"/>
              </a:lnSpc>
            </a:pPr>
            <a:r>
              <a:rPr lang="en-US" dirty="0" smtClean="0">
                <a:solidFill>
                  <a:schemeClr val="tx2">
                    <a:lumMod val="50000"/>
                  </a:schemeClr>
                </a:solidFill>
                <a:latin typeface="Times New Roman" pitchFamily="18" charset="0"/>
                <a:cs typeface="Times New Roman" pitchFamily="18" charset="0"/>
              </a:rPr>
              <a:t>Genetic </a:t>
            </a:r>
            <a:r>
              <a:rPr lang="en-US" dirty="0" smtClean="0">
                <a:solidFill>
                  <a:schemeClr val="tx2">
                    <a:lumMod val="50000"/>
                  </a:schemeClr>
                </a:solidFill>
                <a:latin typeface="Times New Roman" pitchFamily="18" charset="0"/>
                <a:cs typeface="Times New Roman" pitchFamily="18" charset="0"/>
              </a:rPr>
              <a:t>Programming</a:t>
            </a:r>
          </a:p>
          <a:p>
            <a:pPr algn="just">
              <a:lnSpc>
                <a:spcPct val="11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 Genetic programming (GP) is an evolutionary computation (EC) technique that automatically solves problems without having to tell the computer explicitly how to do it</a:t>
            </a:r>
            <a:r>
              <a:rPr lang="en-US" sz="2000" dirty="0" smtClean="0">
                <a:solidFill>
                  <a:schemeClr val="tx2">
                    <a:lumMod val="50000"/>
                  </a:schemeClr>
                </a:solidFill>
                <a:latin typeface="Times New Roman" pitchFamily="18" charset="0"/>
                <a:cs typeface="Times New Roman" pitchFamily="18" charset="0"/>
              </a:rPr>
              <a:t>.</a:t>
            </a:r>
          </a:p>
          <a:p>
            <a:pPr algn="just">
              <a:lnSpc>
                <a:spcPct val="11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 </a:t>
            </a:r>
            <a:r>
              <a:rPr lang="en-US" sz="2000" dirty="0" smtClean="0">
                <a:solidFill>
                  <a:schemeClr val="tx2">
                    <a:lumMod val="50000"/>
                  </a:schemeClr>
                </a:solidFill>
                <a:latin typeface="Times New Roman" pitchFamily="18" charset="0"/>
                <a:cs typeface="Times New Roman" pitchFamily="18" charset="0"/>
              </a:rPr>
              <a:t>Here's how genetic programming generally works:</a:t>
            </a:r>
          </a:p>
          <a:p>
            <a:pPr algn="just">
              <a:lnSpc>
                <a:spcPct val="11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Initialization: Initially, a population of random programs (often represented as trees) is generated. These programs are essentially representations of candidate solutions to the given problem.</a:t>
            </a:r>
          </a:p>
          <a:p>
            <a:pPr algn="just">
              <a:lnSpc>
                <a:spcPct val="11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Evaluation: Each program in the population is evaluated to determine its fitness, which indicates how well it solves the problem. Fitness is typically defined based on a predefined objective or performance metric.</a:t>
            </a:r>
          </a:p>
          <a:p>
            <a:pPr algn="just">
              <a:lnSpc>
                <a:spcPct val="11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Selection: Programs are selected from the current population to form the next generation. This selection process is often based on the programs' fitness; programs with higher fitness are more likely to be selected.</a:t>
            </a:r>
          </a:p>
          <a:p>
            <a:pPr algn="just">
              <a:lnSpc>
                <a:spcPct val="11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Crossover: Selected programs are combined (or "crossover") to produce offspring for the next generation. This is analogous to sexual reproduction in biological evolution, where genetic material from two parents is combined to produce offspring.</a:t>
            </a:r>
          </a:p>
          <a:p>
            <a:pPr algn="just">
              <a:buFont typeface="Arial" pitchFamily="34" charset="0"/>
              <a:buChar char="•"/>
            </a:pPr>
            <a:endParaRPr lang="en-US" sz="2000" dirty="0" smtClean="0">
              <a:solidFill>
                <a:schemeClr val="tx2">
                  <a:lumMod val="50000"/>
                </a:schemeClr>
              </a:solidFill>
              <a:latin typeface="Times New Roman" pitchFamily="18" charset="0"/>
              <a:cs typeface="Times New Roman" pitchFamily="18" charset="0"/>
            </a:endParaRPr>
          </a:p>
          <a:p>
            <a:pPr algn="just">
              <a:buFont typeface="Arial" pitchFamily="34" charset="0"/>
              <a:buChar char="•"/>
            </a:pPr>
            <a:endParaRPr lang="en-IN" sz="2000" dirty="0">
              <a:solidFill>
                <a:schemeClr val="tx2">
                  <a:lumMod val="50000"/>
                </a:schemeClr>
              </a:solidFill>
              <a:latin typeface="Times New Roman" pitchFamily="18" charset="0"/>
              <a:ea typeface="+mj-ea"/>
              <a:cs typeface="Times New Roman" pitchFamily="18" charset="0"/>
            </a:endParaRPr>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81922" r:id="rId3" imgW="13937020" imgH="5409524" progId="">
              <p:embed/>
            </p:oleObj>
          </a:graphicData>
        </a:graphic>
      </p:graphicFrame>
      <p:sp>
        <p:nvSpPr>
          <p:cNvPr id="7" name="Subtitle 6"/>
          <p:cNvSpPr>
            <a:spLocks noGrp="1"/>
          </p:cNvSpPr>
          <p:nvPr>
            <p:ph type="subTitle" idx="1"/>
          </p:nvPr>
        </p:nvSpPr>
        <p:spPr>
          <a:xfrm>
            <a:off x="152400" y="609600"/>
            <a:ext cx="8763000" cy="6248400"/>
          </a:xfrm>
        </p:spPr>
        <p:txBody>
          <a:bodyPr>
            <a:normAutofit lnSpcReduction="10000"/>
          </a:bodyPr>
          <a:lstStyle/>
          <a:p>
            <a:pPr>
              <a:lnSpc>
                <a:spcPct val="150000"/>
              </a:lnSpc>
            </a:pPr>
            <a:r>
              <a:rPr lang="en-US" dirty="0" smtClean="0">
                <a:solidFill>
                  <a:schemeClr val="tx2">
                    <a:lumMod val="50000"/>
                  </a:schemeClr>
                </a:solidFill>
                <a:latin typeface="Times New Roman" pitchFamily="18" charset="0"/>
                <a:cs typeface="Times New Roman" pitchFamily="18" charset="0"/>
              </a:rPr>
              <a:t>Genetic </a:t>
            </a:r>
            <a:r>
              <a:rPr lang="en-US" dirty="0" smtClean="0">
                <a:solidFill>
                  <a:schemeClr val="tx2">
                    <a:lumMod val="50000"/>
                  </a:schemeClr>
                </a:solidFill>
                <a:latin typeface="Times New Roman" pitchFamily="18" charset="0"/>
                <a:cs typeface="Times New Roman" pitchFamily="18" charset="0"/>
              </a:rPr>
              <a:t>Programming</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 Mutation: Occasionally, random changes (mutations) are introduced into the offspring to maintain diversity in the population and explore new areas of the search space. Mutation helps prevent the algorithm from converging too quickly to suboptimal solutions.</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Termination: The process of selection, crossover, and mutation is repeated for multiple generations until a termination condition is met. This condition could be a maximum number of generations, reaching a satisfactory solution, or other criteria specified by the user.</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 One of the advantages of genetic programming is its ability to automatically discover solutions that might be difficult for humans to find manually. However, it often requires significant computational resources and careful tuning of parameters to achieve good performance on complex problems.</a:t>
            </a:r>
            <a:endParaRPr lang="en-US" sz="2000" dirty="0" smtClean="0">
              <a:solidFill>
                <a:schemeClr val="tx2">
                  <a:lumMod val="50000"/>
                </a:schemeClr>
              </a:solidFill>
              <a:latin typeface="Times New Roman" pitchFamily="18" charset="0"/>
              <a:cs typeface="Times New Roman" pitchFamily="18" charset="0"/>
            </a:endParaRPr>
          </a:p>
          <a:p>
            <a:pPr algn="just"/>
            <a:endParaRPr lang="en-US" sz="2000" dirty="0" smtClean="0">
              <a:solidFill>
                <a:schemeClr val="tx2">
                  <a:lumMod val="50000"/>
                </a:schemeClr>
              </a:solidFill>
              <a:latin typeface="Times New Roman" pitchFamily="18" charset="0"/>
              <a:cs typeface="Times New Roman" pitchFamily="18" charset="0"/>
            </a:endParaRPr>
          </a:p>
          <a:p>
            <a:pPr algn="just">
              <a:buFont typeface="Arial" pitchFamily="34" charset="0"/>
              <a:buChar char="•"/>
            </a:pPr>
            <a:endParaRPr lang="en-IN" sz="2000" dirty="0">
              <a:solidFill>
                <a:schemeClr val="tx2">
                  <a:lumMod val="50000"/>
                </a:schemeClr>
              </a:solidFill>
              <a:latin typeface="Times New Roman" pitchFamily="18" charset="0"/>
              <a:ea typeface="+mj-ea"/>
              <a:cs typeface="Times New Roman" pitchFamily="18" charset="0"/>
            </a:endParaRPr>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2050" r:id="rId3" imgW="13937020" imgH="5409524" progId="">
              <p:embed/>
            </p:oleObj>
          </a:graphicData>
        </a:graphic>
      </p:graphicFrame>
      <p:sp>
        <p:nvSpPr>
          <p:cNvPr id="7" name="Subtitle 6"/>
          <p:cNvSpPr>
            <a:spLocks noGrp="1"/>
          </p:cNvSpPr>
          <p:nvPr>
            <p:ph type="subTitle" idx="1"/>
          </p:nvPr>
        </p:nvSpPr>
        <p:spPr>
          <a:xfrm>
            <a:off x="152400" y="914400"/>
            <a:ext cx="8763000" cy="5943600"/>
          </a:xfrm>
        </p:spPr>
        <p:txBody>
          <a:bodyPr>
            <a:noAutofit/>
          </a:bodyPr>
          <a:lstStyle/>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 Genetic algorithms are based on the ideas of natural selection and genetics.</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They are commonly used to generate high-quality solutions for optimization problems and search problems.</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 Developed by John Holland in the 1960s, genetic algorithms belong to the broader class of evolutionary algorithms, which mimic the process of natural selection to solve complex problems.</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 </a:t>
            </a:r>
            <a:r>
              <a:rPr lang="en-US" sz="2000" b="1" dirty="0" smtClean="0">
                <a:solidFill>
                  <a:schemeClr val="tx2">
                    <a:lumMod val="50000"/>
                  </a:schemeClr>
                </a:solidFill>
                <a:latin typeface="Times New Roman" pitchFamily="18" charset="0"/>
                <a:ea typeface="+mj-ea"/>
                <a:cs typeface="Times New Roman" pitchFamily="18" charset="0"/>
              </a:rPr>
              <a:t>Key Concepts and Terminologies:</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Chromosome: A representation of a candidate solution (potential solution to the problem being solved)in the population.</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Genes: Components of a chromosome, representing different parameters or features of the solution.</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Crossover: A genetic operator that combines genetic material from two parent chromosomes to create offspring (new candidate solutions that are generated from the selected parent solutions).</a:t>
            </a:r>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69634" r:id="rId3" imgW="13937020" imgH="5409524" progId="">
              <p:embed/>
            </p:oleObj>
          </a:graphicData>
        </a:graphic>
      </p:graphicFrame>
      <p:sp>
        <p:nvSpPr>
          <p:cNvPr id="7" name="Subtitle 6"/>
          <p:cNvSpPr>
            <a:spLocks noGrp="1"/>
          </p:cNvSpPr>
          <p:nvPr>
            <p:ph type="subTitle" idx="1"/>
          </p:nvPr>
        </p:nvSpPr>
        <p:spPr>
          <a:xfrm>
            <a:off x="152400" y="914400"/>
            <a:ext cx="8763000" cy="5943600"/>
          </a:xfrm>
        </p:spPr>
        <p:txBody>
          <a:bodyPr>
            <a:noAutofit/>
          </a:bodyPr>
          <a:lstStyle/>
          <a:p>
            <a:pPr algn="just">
              <a:lnSpc>
                <a:spcPct val="15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Mutation: A genetic operator that introduces random changes in offspring, promoting diversity.</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Fitness Landscape: The relationship between the fitness of solutions and their positions in the search space.</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Convergence: The process where the population evolves towards optimal or near-optimal solutions.</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cs typeface="Times New Roman" pitchFamily="18" charset="0"/>
              </a:rPr>
              <a:t>Diversity: The variety of solutions present in the population, essential for maintaining exploration of the search space.</a:t>
            </a:r>
            <a:endParaRPr lang="en-US" sz="2000" dirty="0" smtClean="0">
              <a:solidFill>
                <a:schemeClr val="tx2">
                  <a:lumMod val="50000"/>
                </a:schemeClr>
              </a:solidFill>
              <a:latin typeface="Times New Roman" pitchFamily="18" charset="0"/>
              <a:ea typeface="+mj-ea"/>
              <a:cs typeface="Times New Roman" pitchFamily="18" charset="0"/>
            </a:endParaRPr>
          </a:p>
          <a:p>
            <a:pPr algn="just">
              <a:buFont typeface="Arial" pitchFamily="34" charset="0"/>
              <a:buChar char="•"/>
            </a:pPr>
            <a:endParaRPr lang="en-IN" sz="1800" dirty="0">
              <a:solidFill>
                <a:schemeClr val="tx2">
                  <a:lumMod val="50000"/>
                </a:schemeClr>
              </a:solidFill>
              <a:latin typeface="Times New Roman" pitchFamily="18" charset="0"/>
              <a:ea typeface="+mj-ea"/>
              <a:cs typeface="Times New Roman" pitchFamily="18" charset="0"/>
            </a:endParaRPr>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71682" r:id="rId3" imgW="13937020" imgH="5409524" progId="">
              <p:embed/>
            </p:oleObj>
          </a:graphicData>
        </a:graphic>
      </p:graphicFrame>
      <p:sp>
        <p:nvSpPr>
          <p:cNvPr id="7" name="Subtitle 6"/>
          <p:cNvSpPr>
            <a:spLocks noGrp="1"/>
          </p:cNvSpPr>
          <p:nvPr>
            <p:ph type="subTitle" idx="1"/>
          </p:nvPr>
        </p:nvSpPr>
        <p:spPr>
          <a:xfrm>
            <a:off x="152400" y="533400"/>
            <a:ext cx="8763000" cy="6324600"/>
          </a:xfrm>
        </p:spPr>
        <p:txBody>
          <a:bodyPr>
            <a:noAutofit/>
          </a:bodyPr>
          <a:lstStyle/>
          <a:p>
            <a:pPr>
              <a:lnSpc>
                <a:spcPct val="150000"/>
              </a:lnSpc>
            </a:pPr>
            <a:r>
              <a:rPr lang="en-US" dirty="0" smtClean="0">
                <a:solidFill>
                  <a:schemeClr val="tx2">
                    <a:lumMod val="50000"/>
                  </a:schemeClr>
                </a:solidFill>
                <a:latin typeface="Times New Roman" pitchFamily="18" charset="0"/>
                <a:cs typeface="Times New Roman" pitchFamily="18" charset="0"/>
              </a:rPr>
              <a:t>Genetic Operators</a:t>
            </a:r>
          </a:p>
          <a:p>
            <a:pPr algn="just">
              <a:buFont typeface="Arial" pitchFamily="34" charset="0"/>
              <a:buChar char="•"/>
            </a:pPr>
            <a:r>
              <a:rPr lang="en-US" sz="1800" dirty="0" smtClean="0">
                <a:solidFill>
                  <a:schemeClr val="tx2">
                    <a:lumMod val="50000"/>
                  </a:schemeClr>
                </a:solidFill>
                <a:latin typeface="Times New Roman" pitchFamily="18" charset="0"/>
                <a:ea typeface="+mj-ea"/>
                <a:cs typeface="Times New Roman" pitchFamily="18" charset="0"/>
              </a:rPr>
              <a:t>Once the initial generation (The process of a genetic algorithm starts by generating the set of individuals, which is called population. Here each individual is the solution for the given problem. An individual contains or is characterized by a set of parameters called Genes. Genes are combined into a string and generate chromosomes, which is the solution to the problem. One of the most popular techniques for initialization is the use of random binary strings)is created, the algorithm evolves the generation using following operators – :</a:t>
            </a:r>
          </a:p>
          <a:p>
            <a:pPr algn="just">
              <a:buFont typeface="Arial" pitchFamily="34" charset="0"/>
              <a:buChar char="•"/>
            </a:pPr>
            <a:r>
              <a:rPr lang="en-US" sz="1800" dirty="0" smtClean="0">
                <a:solidFill>
                  <a:schemeClr val="tx2">
                    <a:lumMod val="50000"/>
                  </a:schemeClr>
                </a:solidFill>
                <a:latin typeface="Times New Roman" pitchFamily="18" charset="0"/>
                <a:ea typeface="+mj-ea"/>
                <a:cs typeface="Times New Roman" pitchFamily="18" charset="0"/>
              </a:rPr>
              <a:t>1) Selection Operator: The idea is to give preference to the individuals with good fitness scores and allow them to pass their genes to successive generations. </a:t>
            </a:r>
          </a:p>
          <a:p>
            <a:pPr algn="just">
              <a:buFont typeface="Arial" pitchFamily="34" charset="0"/>
              <a:buChar char="•"/>
            </a:pPr>
            <a:r>
              <a:rPr lang="en-US" sz="1800" dirty="0" smtClean="0">
                <a:solidFill>
                  <a:schemeClr val="tx2">
                    <a:lumMod val="50000"/>
                  </a:schemeClr>
                </a:solidFill>
                <a:latin typeface="Times New Roman" pitchFamily="18" charset="0"/>
                <a:ea typeface="+mj-ea"/>
                <a:cs typeface="Times New Roman" pitchFamily="18" charset="0"/>
              </a:rPr>
              <a:t> 2) Crossover Operator: This represents mating between individuals. Two individuals are selected using selection operator and crossover sites are chosen randomly. Then the genes at these crossover sites are exchanged thus creating a completely new individual (offspring). For example – </a:t>
            </a:r>
          </a:p>
          <a:p>
            <a:pPr algn="just">
              <a:buFont typeface="Arial" pitchFamily="34" charset="0"/>
              <a:buChar char="•"/>
            </a:pPr>
            <a:endParaRPr lang="en-IN" sz="2000" dirty="0">
              <a:solidFill>
                <a:schemeClr val="tx2">
                  <a:lumMod val="50000"/>
                </a:schemeClr>
              </a:solidFill>
              <a:latin typeface="Times New Roman" pitchFamily="18" charset="0"/>
              <a:ea typeface="+mj-ea"/>
              <a:cs typeface="Times New Roman" pitchFamily="18" charset="0"/>
            </a:endParaRPr>
          </a:p>
        </p:txBody>
      </p:sp>
      <p:pic>
        <p:nvPicPr>
          <p:cNvPr id="71683" name="Picture 3"/>
          <p:cNvPicPr>
            <a:picLocks noChangeAspect="1" noChangeArrowheads="1"/>
          </p:cNvPicPr>
          <p:nvPr/>
        </p:nvPicPr>
        <p:blipFill>
          <a:blip r:embed="rId4"/>
          <a:srcRect/>
          <a:stretch>
            <a:fillRect/>
          </a:stretch>
        </p:blipFill>
        <p:spPr bwMode="auto">
          <a:xfrm>
            <a:off x="685800" y="4800600"/>
            <a:ext cx="7315200" cy="2057400"/>
          </a:xfrm>
          <a:prstGeom prst="rect">
            <a:avLst/>
          </a:prstGeom>
          <a:noFill/>
          <a:ln w="9525">
            <a:noFill/>
            <a:miter lim="800000"/>
            <a:headEnd/>
            <a:tailEnd/>
          </a:ln>
          <a:effectLst/>
        </p:spPr>
      </p:pic>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72706" r:id="rId3" imgW="13937020" imgH="5409524" progId="">
              <p:embed/>
            </p:oleObj>
          </a:graphicData>
        </a:graphic>
      </p:graphicFrame>
      <p:sp>
        <p:nvSpPr>
          <p:cNvPr id="7" name="Subtitle 6"/>
          <p:cNvSpPr>
            <a:spLocks noGrp="1"/>
          </p:cNvSpPr>
          <p:nvPr>
            <p:ph type="subTitle" idx="1"/>
          </p:nvPr>
        </p:nvSpPr>
        <p:spPr>
          <a:xfrm>
            <a:off x="152400" y="914400"/>
            <a:ext cx="8763000" cy="5943600"/>
          </a:xfrm>
        </p:spPr>
        <p:txBody>
          <a:bodyPr>
            <a:noAutofit/>
          </a:bodyPr>
          <a:lstStyle/>
          <a:p>
            <a:pPr>
              <a:lnSpc>
                <a:spcPct val="150000"/>
              </a:lnSpc>
            </a:pPr>
            <a:r>
              <a:rPr lang="en-US" dirty="0" smtClean="0">
                <a:solidFill>
                  <a:schemeClr val="tx2">
                    <a:lumMod val="50000"/>
                  </a:schemeClr>
                </a:solidFill>
                <a:latin typeface="Times New Roman" pitchFamily="18" charset="0"/>
                <a:cs typeface="Times New Roman" pitchFamily="18" charset="0"/>
              </a:rPr>
              <a:t>Genetic Operators</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3) Mutation Operator: The key idea is to insert random genes in offspring to maintain the diversity in the population to avoid premature convergence. For example – </a:t>
            </a:r>
          </a:p>
          <a:p>
            <a:pPr algn="just">
              <a:buFont typeface="Arial" pitchFamily="34" charset="0"/>
              <a:buChar char="•"/>
            </a:pPr>
            <a:endParaRPr lang="en-IN" sz="2000" dirty="0">
              <a:solidFill>
                <a:schemeClr val="tx2">
                  <a:lumMod val="50000"/>
                </a:schemeClr>
              </a:solidFill>
              <a:latin typeface="Times New Roman" pitchFamily="18" charset="0"/>
              <a:ea typeface="+mj-ea"/>
              <a:cs typeface="Times New Roman" pitchFamily="18" charset="0"/>
            </a:endParaRPr>
          </a:p>
        </p:txBody>
      </p:sp>
      <p:pic>
        <p:nvPicPr>
          <p:cNvPr id="72707" name="Picture 3"/>
          <p:cNvPicPr>
            <a:picLocks noChangeAspect="1" noChangeArrowheads="1"/>
          </p:cNvPicPr>
          <p:nvPr/>
        </p:nvPicPr>
        <p:blipFill>
          <a:blip r:embed="rId4"/>
          <a:srcRect/>
          <a:stretch>
            <a:fillRect/>
          </a:stretch>
        </p:blipFill>
        <p:spPr bwMode="auto">
          <a:xfrm>
            <a:off x="609600" y="2819400"/>
            <a:ext cx="7696200" cy="3276600"/>
          </a:xfrm>
          <a:prstGeom prst="rect">
            <a:avLst/>
          </a:prstGeom>
          <a:noFill/>
          <a:ln w="9525">
            <a:noFill/>
            <a:miter lim="800000"/>
            <a:headEnd/>
            <a:tailEnd/>
          </a:ln>
          <a:effectLst/>
        </p:spPr>
      </p:pic>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73730" r:id="rId3" imgW="13937020" imgH="5409524" progId="">
              <p:embed/>
            </p:oleObj>
          </a:graphicData>
        </a:graphic>
      </p:graphicFrame>
      <p:sp>
        <p:nvSpPr>
          <p:cNvPr id="7" name="Subtitle 6"/>
          <p:cNvSpPr>
            <a:spLocks noGrp="1"/>
          </p:cNvSpPr>
          <p:nvPr>
            <p:ph type="subTitle" idx="1"/>
          </p:nvPr>
        </p:nvSpPr>
        <p:spPr>
          <a:xfrm>
            <a:off x="152400" y="762000"/>
            <a:ext cx="8763000" cy="6096000"/>
          </a:xfrm>
        </p:spPr>
        <p:txBody>
          <a:bodyPr>
            <a:noAutofit/>
          </a:bodyPr>
          <a:lstStyle/>
          <a:p>
            <a:pPr>
              <a:lnSpc>
                <a:spcPct val="150000"/>
              </a:lnSpc>
            </a:pPr>
            <a:r>
              <a:rPr lang="en-US" dirty="0" smtClean="0">
                <a:solidFill>
                  <a:schemeClr val="tx2">
                    <a:lumMod val="50000"/>
                  </a:schemeClr>
                </a:solidFill>
                <a:latin typeface="Times New Roman" pitchFamily="18" charset="0"/>
                <a:cs typeface="Times New Roman" pitchFamily="18" charset="0"/>
              </a:rPr>
              <a:t>Working of Genetic Algorithm</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Here's a general overview of how genetic algorithms work:</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 </a:t>
            </a:r>
            <a:r>
              <a:rPr lang="en-US" sz="2000" b="1" dirty="0" smtClean="0">
                <a:solidFill>
                  <a:schemeClr val="tx2">
                    <a:lumMod val="50000"/>
                  </a:schemeClr>
                </a:solidFill>
                <a:latin typeface="Times New Roman" pitchFamily="18" charset="0"/>
                <a:ea typeface="+mj-ea"/>
                <a:cs typeface="Times New Roman" pitchFamily="18" charset="0"/>
              </a:rPr>
              <a:t>Initialization: </a:t>
            </a:r>
            <a:r>
              <a:rPr lang="en-US" sz="2000" dirty="0" smtClean="0">
                <a:solidFill>
                  <a:schemeClr val="tx2">
                    <a:lumMod val="50000"/>
                  </a:schemeClr>
                </a:solidFill>
                <a:latin typeface="Times New Roman" pitchFamily="18" charset="0"/>
                <a:ea typeface="+mj-ea"/>
                <a:cs typeface="Times New Roman" pitchFamily="18" charset="0"/>
              </a:rPr>
              <a:t>The process begins by creating an initial population of potential solutions to the problem. Each solution is typically represented as a string of symbols, called a chromosome or genotype, which encodes a candidate solution. The population is randomly generated or initialized within a predefined search space.</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 </a:t>
            </a:r>
            <a:r>
              <a:rPr lang="en-US" sz="2000" b="1" dirty="0" smtClean="0">
                <a:solidFill>
                  <a:schemeClr val="tx2">
                    <a:lumMod val="50000"/>
                  </a:schemeClr>
                </a:solidFill>
                <a:latin typeface="Times New Roman" pitchFamily="18" charset="0"/>
                <a:ea typeface="+mj-ea"/>
                <a:cs typeface="Times New Roman" pitchFamily="18" charset="0"/>
              </a:rPr>
              <a:t>Evaluation: </a:t>
            </a:r>
            <a:r>
              <a:rPr lang="en-US" sz="2000" dirty="0" smtClean="0">
                <a:solidFill>
                  <a:schemeClr val="tx2">
                    <a:lumMod val="50000"/>
                  </a:schemeClr>
                </a:solidFill>
                <a:latin typeface="Times New Roman" pitchFamily="18" charset="0"/>
                <a:ea typeface="+mj-ea"/>
                <a:cs typeface="Times New Roman" pitchFamily="18" charset="0"/>
              </a:rPr>
              <a:t>Each individual in the population is evaluated based on a fitness function, which quantifies how well the solution performs with respect to the problem's objectives. The fitness function assigns a numerical value to each individual, indicating its quality or fitness relative to other individuals in the population.</a:t>
            </a:r>
            <a:endParaRPr lang="en-IN" sz="2000" dirty="0">
              <a:solidFill>
                <a:schemeClr val="tx2">
                  <a:lumMod val="50000"/>
                </a:schemeClr>
              </a:solidFill>
              <a:latin typeface="Times New Roman" pitchFamily="18" charset="0"/>
              <a:ea typeface="+mj-ea"/>
              <a:cs typeface="Times New Roman" pitchFamily="18" charset="0"/>
            </a:endParaRPr>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77826" r:id="rId3" imgW="13937020" imgH="5409524" progId="">
              <p:embed/>
            </p:oleObj>
          </a:graphicData>
        </a:graphic>
      </p:graphicFrame>
      <p:sp>
        <p:nvSpPr>
          <p:cNvPr id="7" name="Subtitle 6"/>
          <p:cNvSpPr>
            <a:spLocks noGrp="1"/>
          </p:cNvSpPr>
          <p:nvPr>
            <p:ph type="subTitle" idx="1"/>
          </p:nvPr>
        </p:nvSpPr>
        <p:spPr>
          <a:xfrm>
            <a:off x="152400" y="762000"/>
            <a:ext cx="8763000" cy="6096000"/>
          </a:xfrm>
        </p:spPr>
        <p:txBody>
          <a:bodyPr>
            <a:noAutofit/>
          </a:bodyPr>
          <a:lstStyle/>
          <a:p>
            <a:pPr>
              <a:lnSpc>
                <a:spcPct val="150000"/>
              </a:lnSpc>
            </a:pPr>
            <a:r>
              <a:rPr lang="en-US" dirty="0" smtClean="0">
                <a:solidFill>
                  <a:schemeClr val="tx2">
                    <a:lumMod val="50000"/>
                  </a:schemeClr>
                </a:solidFill>
                <a:latin typeface="Times New Roman" pitchFamily="18" charset="0"/>
                <a:cs typeface="Times New Roman" pitchFamily="18" charset="0"/>
              </a:rPr>
              <a:t>Working of Genetic Algorithm</a:t>
            </a:r>
          </a:p>
          <a:p>
            <a:pPr algn="just">
              <a:lnSpc>
                <a:spcPct val="150000"/>
              </a:lnSpc>
              <a:buFont typeface="Arial" pitchFamily="34" charset="0"/>
              <a:buChar char="•"/>
            </a:pPr>
            <a:r>
              <a:rPr lang="en-US" sz="2000" b="1" dirty="0" smtClean="0">
                <a:solidFill>
                  <a:schemeClr val="tx2">
                    <a:lumMod val="50000"/>
                  </a:schemeClr>
                </a:solidFill>
                <a:latin typeface="Times New Roman" pitchFamily="18" charset="0"/>
                <a:ea typeface="+mj-ea"/>
                <a:cs typeface="Times New Roman" pitchFamily="18" charset="0"/>
              </a:rPr>
              <a:t>Selection: </a:t>
            </a:r>
            <a:r>
              <a:rPr lang="en-US" sz="2000" dirty="0" smtClean="0">
                <a:solidFill>
                  <a:schemeClr val="tx2">
                    <a:lumMod val="50000"/>
                  </a:schemeClr>
                </a:solidFill>
                <a:latin typeface="Times New Roman" pitchFamily="18" charset="0"/>
                <a:ea typeface="+mj-ea"/>
                <a:cs typeface="Times New Roman" pitchFamily="18" charset="0"/>
              </a:rPr>
              <a:t>Individuals are selected from the current population to serve as parents for the next generation. Selection is typically biased towards individuals with higher fitness values, using mechanisms such as roulette wheel selection, tournament selection, or rank-based selection. The goal is to increase the likelihood of preserving genetic material from high-fitness individuals in the offspring.</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 </a:t>
            </a:r>
            <a:r>
              <a:rPr lang="en-US" sz="2000" b="1" dirty="0" smtClean="0">
                <a:solidFill>
                  <a:schemeClr val="tx2">
                    <a:lumMod val="50000"/>
                  </a:schemeClr>
                </a:solidFill>
                <a:latin typeface="Times New Roman" pitchFamily="18" charset="0"/>
                <a:ea typeface="+mj-ea"/>
                <a:cs typeface="Times New Roman" pitchFamily="18" charset="0"/>
              </a:rPr>
              <a:t>Crossover (Recombination): </a:t>
            </a:r>
            <a:r>
              <a:rPr lang="en-US" sz="2000" dirty="0" smtClean="0">
                <a:solidFill>
                  <a:schemeClr val="tx2">
                    <a:lumMod val="50000"/>
                  </a:schemeClr>
                </a:solidFill>
                <a:latin typeface="Times New Roman" pitchFamily="18" charset="0"/>
                <a:ea typeface="+mj-ea"/>
                <a:cs typeface="Times New Roman" pitchFamily="18" charset="0"/>
              </a:rPr>
              <a:t>Selected parents undergo crossover or recombination to produce offspring for the next generation. During crossover, genetic material from two parents is combined to create new solutions. This is typically achieved by randomly selecting crossover points along the chromosomes and swapping segments between parents to generate one or more offspring.</a:t>
            </a:r>
            <a:endParaRPr lang="en-IN" sz="2000" dirty="0">
              <a:solidFill>
                <a:schemeClr val="tx2">
                  <a:lumMod val="50000"/>
                </a:schemeClr>
              </a:solidFill>
              <a:latin typeface="Times New Roman" pitchFamily="18" charset="0"/>
              <a:ea typeface="+mj-ea"/>
              <a:cs typeface="Times New Roman" pitchFamily="18" charset="0"/>
            </a:endParaRPr>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78850" r:id="rId3" imgW="13937020" imgH="5409524" progId="">
              <p:embed/>
            </p:oleObj>
          </a:graphicData>
        </a:graphic>
      </p:graphicFrame>
      <p:sp>
        <p:nvSpPr>
          <p:cNvPr id="7" name="Subtitle 6"/>
          <p:cNvSpPr>
            <a:spLocks noGrp="1"/>
          </p:cNvSpPr>
          <p:nvPr>
            <p:ph type="subTitle" idx="1"/>
          </p:nvPr>
        </p:nvSpPr>
        <p:spPr>
          <a:xfrm>
            <a:off x="152400" y="762000"/>
            <a:ext cx="8763000" cy="6096000"/>
          </a:xfrm>
        </p:spPr>
        <p:txBody>
          <a:bodyPr>
            <a:noAutofit/>
          </a:bodyPr>
          <a:lstStyle/>
          <a:p>
            <a:pPr>
              <a:lnSpc>
                <a:spcPct val="150000"/>
              </a:lnSpc>
            </a:pPr>
            <a:r>
              <a:rPr lang="en-US" dirty="0" smtClean="0">
                <a:solidFill>
                  <a:schemeClr val="tx2">
                    <a:lumMod val="50000"/>
                  </a:schemeClr>
                </a:solidFill>
                <a:latin typeface="Times New Roman" pitchFamily="18" charset="0"/>
                <a:cs typeface="Times New Roman" pitchFamily="18" charset="0"/>
              </a:rPr>
              <a:t>Working of Genetic Algorithm</a:t>
            </a:r>
          </a:p>
          <a:p>
            <a:pPr algn="just">
              <a:buFont typeface="Arial" pitchFamily="34" charset="0"/>
              <a:buChar char="•"/>
            </a:pPr>
            <a:r>
              <a:rPr lang="en-US" sz="2000" b="1" dirty="0" smtClean="0">
                <a:solidFill>
                  <a:schemeClr val="tx2">
                    <a:lumMod val="50000"/>
                  </a:schemeClr>
                </a:solidFill>
                <a:latin typeface="Times New Roman" pitchFamily="18" charset="0"/>
                <a:ea typeface="+mj-ea"/>
                <a:cs typeface="Times New Roman" pitchFamily="18" charset="0"/>
              </a:rPr>
              <a:t>Mutation: </a:t>
            </a:r>
            <a:r>
              <a:rPr lang="en-US" sz="2000" dirty="0" smtClean="0">
                <a:solidFill>
                  <a:schemeClr val="tx2">
                    <a:lumMod val="50000"/>
                  </a:schemeClr>
                </a:solidFill>
                <a:latin typeface="Times New Roman" pitchFamily="18" charset="0"/>
                <a:ea typeface="+mj-ea"/>
                <a:cs typeface="Times New Roman" pitchFamily="18" charset="0"/>
              </a:rPr>
              <a:t>Offspring generated through crossover undergo mutation, where random changes are introduced into their genetic material. Mutation helps introduce diversity into the population, preventing premature convergence to suboptimal solutions. It involves randomly altering or flipping certain genes in the chromosome with a low probability.</a:t>
            </a:r>
          </a:p>
          <a:p>
            <a:pPr algn="just">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 </a:t>
            </a:r>
            <a:r>
              <a:rPr lang="en-US" sz="2000" b="1" dirty="0" smtClean="0">
                <a:solidFill>
                  <a:schemeClr val="tx2">
                    <a:lumMod val="50000"/>
                  </a:schemeClr>
                </a:solidFill>
                <a:latin typeface="Times New Roman" pitchFamily="18" charset="0"/>
                <a:ea typeface="+mj-ea"/>
                <a:cs typeface="Times New Roman" pitchFamily="18" charset="0"/>
              </a:rPr>
              <a:t>Replacement: </a:t>
            </a:r>
            <a:r>
              <a:rPr lang="en-US" sz="2000" dirty="0" smtClean="0">
                <a:solidFill>
                  <a:schemeClr val="tx2">
                    <a:lumMod val="50000"/>
                  </a:schemeClr>
                </a:solidFill>
                <a:latin typeface="Times New Roman" pitchFamily="18" charset="0"/>
                <a:ea typeface="+mj-ea"/>
                <a:cs typeface="Times New Roman" pitchFamily="18" charset="0"/>
              </a:rPr>
              <a:t>The offspring, along with some portion of the current population (e.g., elites), form the new population for the next generation. Replacement strategies determine how individuals are selected and combined from the parent and offspring populations to form the next generation. Various replacement schemes, such as generational replacement or steady-state replacement, can be employed.</a:t>
            </a:r>
          </a:p>
          <a:p>
            <a:pPr algn="just">
              <a:buFont typeface="Arial" pitchFamily="34" charset="0"/>
              <a:buChar char="•"/>
            </a:pPr>
            <a:r>
              <a:rPr lang="en-US" sz="2000" b="1" dirty="0" smtClean="0">
                <a:solidFill>
                  <a:schemeClr val="tx2">
                    <a:lumMod val="50000"/>
                  </a:schemeClr>
                </a:solidFill>
                <a:latin typeface="Times New Roman" pitchFamily="18" charset="0"/>
                <a:ea typeface="+mj-ea"/>
                <a:cs typeface="Times New Roman" pitchFamily="18" charset="0"/>
              </a:rPr>
              <a:t>Termination: </a:t>
            </a:r>
            <a:r>
              <a:rPr lang="en-US" sz="2000" dirty="0" smtClean="0">
                <a:solidFill>
                  <a:schemeClr val="tx2">
                    <a:lumMod val="50000"/>
                  </a:schemeClr>
                </a:solidFill>
                <a:latin typeface="Times New Roman" pitchFamily="18" charset="0"/>
                <a:ea typeface="+mj-ea"/>
                <a:cs typeface="Times New Roman" pitchFamily="18" charset="0"/>
              </a:rPr>
              <a:t>The algorithm iterates through the selection, crossover, mutation, and replacement steps for multiple generations until a termination criterion is met. Termination conditions may include reaching a maximum number of generations, finding a satisfactory solution, or exceeding a predefined computational budget.</a:t>
            </a:r>
            <a:endParaRPr lang="en-IN" sz="2000" dirty="0">
              <a:solidFill>
                <a:schemeClr val="tx2">
                  <a:lumMod val="50000"/>
                </a:schemeClr>
              </a:solidFill>
              <a:latin typeface="Times New Roman" pitchFamily="18" charset="0"/>
              <a:ea typeface="+mj-ea"/>
              <a:cs typeface="Times New Roman" pitchFamily="18" charset="0"/>
            </a:endParaRPr>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 xmlns:p14="http://schemas.microsoft.com/office/powerpoint/2010/main" val="240348292"/>
              </p:ext>
            </p:extLst>
          </p:nvPr>
        </p:nvGraphicFramePr>
        <p:xfrm>
          <a:off x="7391400" y="85725"/>
          <a:ext cx="1676400" cy="678979"/>
        </p:xfrm>
        <a:graphic>
          <a:graphicData uri="http://schemas.openxmlformats.org/presentationml/2006/ole">
            <p:oleObj spid="_x0000_s74754" r:id="rId3" imgW="13937020" imgH="5409524" progId="">
              <p:embed/>
            </p:oleObj>
          </a:graphicData>
        </a:graphic>
      </p:graphicFrame>
      <p:sp>
        <p:nvSpPr>
          <p:cNvPr id="7" name="Subtitle 6"/>
          <p:cNvSpPr>
            <a:spLocks noGrp="1"/>
          </p:cNvSpPr>
          <p:nvPr>
            <p:ph type="subTitle" idx="1"/>
          </p:nvPr>
        </p:nvSpPr>
        <p:spPr>
          <a:xfrm>
            <a:off x="152400" y="609600"/>
            <a:ext cx="8763000" cy="6248400"/>
          </a:xfrm>
        </p:spPr>
        <p:txBody>
          <a:bodyPr>
            <a:normAutofit fontScale="92500" lnSpcReduction="10000"/>
          </a:bodyPr>
          <a:lstStyle/>
          <a:p>
            <a:pPr>
              <a:lnSpc>
                <a:spcPct val="150000"/>
              </a:lnSpc>
            </a:pPr>
            <a:r>
              <a:rPr lang="en-US" dirty="0" smtClean="0">
                <a:solidFill>
                  <a:schemeClr val="tx2">
                    <a:lumMod val="50000"/>
                  </a:schemeClr>
                </a:solidFill>
                <a:latin typeface="Times New Roman" pitchFamily="18" charset="0"/>
                <a:cs typeface="Times New Roman" pitchFamily="18" charset="0"/>
              </a:rPr>
              <a:t>Applications of Genetic Algorithm</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Optimization − Genetic Algorithms are most commonly used in optimization problems wherein we have to maximize or minimize a given objective function value under a given set of constraints. The approach to solve Optimization problems has been highlighted throughout the tutorial.</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Economics − GAs are also used to characterize various economic models like the cobweb model, game theory equilibrium resolution, asset pricing, etc.</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Neural Networks − GAs are also used to train neural networks, particularly recurrent neural networks.</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Parallelization − GAs also have very good parallel capabilities, and prove to be very effective means in solving certain problems, and also provide a good area for research.</a:t>
            </a:r>
          </a:p>
          <a:p>
            <a:pPr algn="just">
              <a:lnSpc>
                <a:spcPct val="150000"/>
              </a:lnSpc>
              <a:buFont typeface="Arial" pitchFamily="34" charset="0"/>
              <a:buChar char="•"/>
            </a:pPr>
            <a:r>
              <a:rPr lang="en-US" sz="2000" dirty="0" smtClean="0">
                <a:solidFill>
                  <a:schemeClr val="tx2">
                    <a:lumMod val="50000"/>
                  </a:schemeClr>
                </a:solidFill>
                <a:latin typeface="Times New Roman" pitchFamily="18" charset="0"/>
                <a:ea typeface="+mj-ea"/>
                <a:cs typeface="Times New Roman" pitchFamily="18" charset="0"/>
              </a:rPr>
              <a:t>Image Processing − GAs are used for various digital image processing (DIP) tasks as well like dense pixel matching.</a:t>
            </a:r>
          </a:p>
          <a:p>
            <a:pPr algn="just">
              <a:buFont typeface="Arial" pitchFamily="34" charset="0"/>
              <a:buChar char="•"/>
            </a:pPr>
            <a:endParaRPr lang="en-IN" sz="2000" dirty="0">
              <a:solidFill>
                <a:schemeClr val="tx2">
                  <a:lumMod val="50000"/>
                </a:schemeClr>
              </a:solidFill>
              <a:latin typeface="Times New Roman" pitchFamily="18" charset="0"/>
              <a:ea typeface="+mj-ea"/>
              <a:cs typeface="Times New Roman" pitchFamily="18" charset="0"/>
            </a:endParaRPr>
          </a:p>
        </p:txBody>
      </p:sp>
    </p:spTree>
    <p:extLst>
      <p:ext uri="{BB962C8B-B14F-4D97-AF65-F5344CB8AC3E}">
        <p14:creationId xmlns="" xmlns:p14="http://schemas.microsoft.com/office/powerpoint/2010/main" val="11361269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965</TotalTime>
  <Words>1064</Words>
  <Application>Microsoft Office PowerPoint</Application>
  <PresentationFormat>On-screen Show (4:3)</PresentationFormat>
  <Paragraphs>54</Paragraphs>
  <Slides>12</Slides>
  <Notes>0</Notes>
  <HiddenSlides>0</HiddenSlides>
  <MMClips>0</MMClips>
  <ScaleCrop>false</ScaleCrop>
  <HeadingPairs>
    <vt:vector size="6" baseType="variant">
      <vt:variant>
        <vt:lpstr>Theme</vt:lpstr>
      </vt:variant>
      <vt:variant>
        <vt:i4>1</vt:i4>
      </vt:variant>
      <vt:variant>
        <vt:lpstr>Embedded OLE Servers</vt:lpstr>
      </vt:variant>
      <vt:variant>
        <vt:i4>0</vt:i4>
      </vt:variant>
      <vt:variant>
        <vt:lpstr>Slide Titles</vt:lpstr>
      </vt:variant>
      <vt:variant>
        <vt:i4>12</vt:i4>
      </vt:variant>
    </vt:vector>
  </HeadingPairs>
  <TitlesOfParts>
    <vt:vector size="13" baseType="lpstr">
      <vt:lpstr>Office Theme</vt:lpstr>
      <vt:lpstr>Genetic Algorithms</vt:lpstr>
      <vt:lpstr>Slide 2</vt:lpstr>
      <vt:lpstr>Slide 3</vt:lpstr>
      <vt:lpstr>Slide 4</vt:lpstr>
      <vt:lpstr>Slide 5</vt:lpstr>
      <vt:lpstr>Slide 6</vt:lpstr>
      <vt:lpstr>Slide 7</vt:lpstr>
      <vt:lpstr>Slide 8</vt:lpstr>
      <vt:lpstr>Slide 9</vt:lpstr>
      <vt:lpstr>Slide 10</vt:lpstr>
      <vt:lpstr>Slide 11</vt:lpstr>
      <vt:lpstr>Slide 12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Algebra</dc:title>
  <dc:creator>dell pc</dc:creator>
  <cp:lastModifiedBy>ADMIN</cp:lastModifiedBy>
  <cp:revision>105</cp:revision>
  <dcterms:created xsi:type="dcterms:W3CDTF">2022-07-28T15:47:02Z</dcterms:created>
  <dcterms:modified xsi:type="dcterms:W3CDTF">2024-04-01T15:29:58Z</dcterms:modified>
</cp:coreProperties>
</file>

<file path=docProps/thumbnail.jpeg>
</file>